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3C7F"/>
    <a:srgbClr val="CC39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05"/>
          <a:sy d="100" n="105"/>
        </p:scale>
        <p:origin x="802" y="6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notesMaster" Target="notesMasters/notesMaster1.xml" /><Relationship Id="rId36" Type="http://schemas.openxmlformats.org/officeDocument/2006/relationships/viewProps" Target="viewProps.xml" /><Relationship Id="rId3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8" Type="http://schemas.openxmlformats.org/officeDocument/2006/relationships/tableStyles" Target="tableStyles.xml" /><Relationship Id="rId37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?>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?>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?>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?>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?>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?>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?>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?>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?>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?><Relationships xmlns="http://schemas.openxmlformats.org/package/2006/relationships"><Relationship Id="rId2" Type="http://schemas.openxmlformats.org/officeDocument/2006/relationships/slide" Target="../slides/slide24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?>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?><Relationships xmlns="http://schemas.openxmlformats.org/package/2006/relationships"><Relationship Id="rId2" Type="http://schemas.openxmlformats.org/officeDocument/2006/relationships/slide" Target="../slides/slide31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?>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5.xml.rels><?xml version="1.0" encoding="UTF-8"?>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6.xml.rels><?xml version="1.0" encoding="UTF-8"?>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7.xml.rels><?xml version="1.0" encoding="UTF-8"?>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8.xml.rels><?xml version="1.0" encoding="UTF-8"?>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9.xml.rels><?xml version="1.0" encoding="UTF-8"?>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Recog:</a:t>
            </a:r>
          </a:p>
          <a:p>
            <a:pPr lvl="0" indent="0" marL="0">
              <a:buNone/>
            </a:pPr>
          </a:p>
          <a:p>
            <a:pPr lvl="0"/>
            <a:r>
              <a:rPr/>
              <a:t>M_Related = 0.67, SE_Related = 0.03</a:t>
            </a:r>
          </a:p>
          <a:p>
            <a:pPr lvl="0" indent="0" marL="0">
              <a:buNone/>
            </a:pPr>
          </a:p>
          <a:p>
            <a:pPr lvl="0"/>
            <a:r>
              <a:rPr/>
              <a:t>M_Unrelated = 0.65, SE_Unrelated = 0.04</a:t>
            </a:r>
          </a:p>
          <a:p>
            <a:pPr lvl="0" indent="0" marL="0">
              <a:buNone/>
            </a:pPr>
          </a:p>
          <a:p>
            <a:pPr lvl="0"/>
            <a:r>
              <a:rPr i="1"/>
              <a:t>t</a:t>
            </a:r>
            <a:r>
              <a:rPr/>
              <a:t>(71.26) = 0.48, </a:t>
            </a:r>
            <a:r>
              <a:rPr i="1"/>
              <a:t>p</a:t>
            </a:r>
            <a:r>
              <a:rPr/>
              <a:t> = 0.64, </a:t>
            </a:r>
            <a:r>
              <a:rPr i="1"/>
              <a:t>d</a:t>
            </a:r>
            <a:r>
              <a:rPr/>
              <a:t> = 0.11.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Recall:</a:t>
            </a:r>
          </a:p>
          <a:p>
            <a:pPr lvl="0" indent="0" marL="0">
              <a:buNone/>
            </a:pPr>
          </a:p>
          <a:p>
            <a:pPr lvl="0"/>
            <a:r>
              <a:rPr/>
              <a:t>M_Related = 0.36, SE_Related = 0.04</a:t>
            </a:r>
          </a:p>
          <a:p>
            <a:pPr lvl="0" indent="0" marL="0">
              <a:buNone/>
            </a:pPr>
          </a:p>
          <a:p>
            <a:pPr lvl="0"/>
            <a:r>
              <a:rPr/>
              <a:t>M_Unrelated = 0.38, SE_Unrelated = 0.04</a:t>
            </a:r>
          </a:p>
          <a:p>
            <a:pPr lvl="0" indent="0" marL="0">
              <a:buNone/>
            </a:pPr>
          </a:p>
          <a:p>
            <a:pPr lvl="0"/>
            <a:r>
              <a:rPr i="1"/>
              <a:t>t</a:t>
            </a:r>
            <a:r>
              <a:rPr/>
              <a:t>(73.79) = 0.34, </a:t>
            </a:r>
            <a:r>
              <a:rPr i="1"/>
              <a:t>p</a:t>
            </a:r>
            <a:r>
              <a:rPr/>
              <a:t> = 0.73, </a:t>
            </a:r>
            <a:r>
              <a:rPr i="1"/>
              <a:t>d</a:t>
            </a:r>
            <a:r>
              <a:rPr/>
              <a:t> = 0.09.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15</a:t>
            </a:fld>
            <a:endParaRPr lang="en-US"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Output of random-intercepts MLM:</a:t>
            </a:r>
          </a:p>
          <a:p>
            <a:pPr lvl="0" indent="0" marL="0">
              <a:buNone/>
            </a:pPr>
          </a:p>
          <a:p>
            <a:pPr lvl="0"/>
            <a:r>
              <a:rPr/>
              <a:t>Intercept: </a:t>
            </a:r>
            <a:r>
              <a:rPr i="1"/>
              <a:t>b</a:t>
            </a:r>
            <a:r>
              <a:rPr/>
              <a:t> = -0.6, </a:t>
            </a:r>
            <a:r>
              <a:rPr i="1"/>
              <a:t>SE</a:t>
            </a:r>
            <a:r>
              <a:rPr/>
              <a:t> = 0.22, </a:t>
            </a:r>
            <a:r>
              <a:rPr i="1"/>
              <a:t>z</a:t>
            </a:r>
            <a:r>
              <a:rPr/>
              <a:t> = -2.74, </a:t>
            </a:r>
            <a:r>
              <a:rPr i="1"/>
              <a:t>p</a:t>
            </a:r>
            <a:r>
              <a:rPr/>
              <a:t> = 0.01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 (Unrelated): </a:t>
            </a:r>
            <a:r>
              <a:rPr i="1"/>
              <a:t>b</a:t>
            </a:r>
            <a:r>
              <a:rPr/>
              <a:t> = -0.15, </a:t>
            </a:r>
            <a:r>
              <a:rPr i="1"/>
              <a:t>SE</a:t>
            </a:r>
            <a:r>
              <a:rPr/>
              <a:t> = 0.34, </a:t>
            </a:r>
            <a:r>
              <a:rPr i="1"/>
              <a:t>z</a:t>
            </a:r>
            <a:r>
              <a:rPr/>
              <a:t> = -0.45, </a:t>
            </a:r>
            <a:r>
              <a:rPr i="1"/>
              <a:t>p</a:t>
            </a:r>
            <a:r>
              <a:rPr/>
              <a:t> = 0.65</a:t>
            </a:r>
          </a:p>
          <a:p>
            <a:pPr lvl="0" indent="0" marL="0">
              <a:buNone/>
            </a:pPr>
          </a:p>
          <a:p>
            <a:pPr lvl="0"/>
            <a:r>
              <a:rPr/>
              <a:t>Trial (within cycle): </a:t>
            </a:r>
            <a:r>
              <a:rPr i="1"/>
              <a:t>b</a:t>
            </a:r>
            <a:r>
              <a:rPr/>
              <a:t> = -0.03, </a:t>
            </a:r>
            <a:r>
              <a:rPr i="1"/>
              <a:t>SE</a:t>
            </a:r>
            <a:r>
              <a:rPr/>
              <a:t> = 0.02, </a:t>
            </a:r>
            <a:r>
              <a:rPr i="1"/>
              <a:t>z</a:t>
            </a:r>
            <a:r>
              <a:rPr/>
              <a:t> = -1.35, </a:t>
            </a:r>
            <a:r>
              <a:rPr i="1"/>
              <a:t>p</a:t>
            </a:r>
            <a:r>
              <a:rPr/>
              <a:t> = 0.18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 (Unrelated) x Trial: </a:t>
            </a:r>
            <a:r>
              <a:rPr i="1"/>
              <a:t>b</a:t>
            </a:r>
            <a:r>
              <a:rPr/>
              <a:t> = 0.04, </a:t>
            </a:r>
            <a:r>
              <a:rPr i="1"/>
              <a:t>SE</a:t>
            </a:r>
            <a:r>
              <a:rPr/>
              <a:t> = 0.03, </a:t>
            </a:r>
            <a:r>
              <a:rPr i="1"/>
              <a:t>z</a:t>
            </a:r>
            <a:r>
              <a:rPr/>
              <a:t> = 1.32, </a:t>
            </a:r>
            <a:r>
              <a:rPr i="1"/>
              <a:t>p</a:t>
            </a:r>
            <a:r>
              <a:rPr/>
              <a:t> = 0.19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16</a:t>
            </a:fld>
            <a:endParaRPr lang="en-US"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Output of random-intercepts MLM:</a:t>
            </a:r>
          </a:p>
          <a:p>
            <a:pPr lvl="0" indent="0" marL="0">
              <a:buNone/>
            </a:pPr>
          </a:p>
          <a:p>
            <a:pPr lvl="0"/>
            <a:r>
              <a:rPr/>
              <a:t>Intercept: </a:t>
            </a:r>
            <a:r>
              <a:rPr i="1"/>
              <a:t>b</a:t>
            </a:r>
            <a:r>
              <a:rPr/>
              <a:t> = 1.12, </a:t>
            </a:r>
            <a:r>
              <a:rPr i="1"/>
              <a:t>SE</a:t>
            </a:r>
            <a:r>
              <a:rPr/>
              <a:t> = 0.19, </a:t>
            </a:r>
            <a:r>
              <a:rPr i="1"/>
              <a:t>z</a:t>
            </a:r>
            <a:r>
              <a:rPr/>
              <a:t> = 5.99, </a:t>
            </a:r>
            <a:r>
              <a:rPr i="1"/>
              <a:t>p</a:t>
            </a:r>
            <a:r>
              <a:rPr/>
              <a:t> &lt; 0.05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 (Unrelated): </a:t>
            </a:r>
            <a:r>
              <a:rPr i="1"/>
              <a:t>b</a:t>
            </a:r>
            <a:r>
              <a:rPr/>
              <a:t> = -0.35, </a:t>
            </a:r>
            <a:r>
              <a:rPr i="1"/>
              <a:t>SE</a:t>
            </a:r>
            <a:r>
              <a:rPr/>
              <a:t> = 0.29, </a:t>
            </a:r>
            <a:r>
              <a:rPr i="1"/>
              <a:t>z</a:t>
            </a:r>
            <a:r>
              <a:rPr/>
              <a:t> = -1.21, </a:t>
            </a:r>
            <a:r>
              <a:rPr i="1"/>
              <a:t>p</a:t>
            </a:r>
            <a:r>
              <a:rPr/>
              <a:t> = 0.23</a:t>
            </a:r>
          </a:p>
          <a:p>
            <a:pPr lvl="0" indent="0" marL="0">
              <a:buNone/>
            </a:pPr>
          </a:p>
          <a:p>
            <a:pPr lvl="0"/>
            <a:r>
              <a:rPr/>
              <a:t>Trial (within cycle): </a:t>
            </a:r>
            <a:r>
              <a:rPr i="1"/>
              <a:t>b</a:t>
            </a:r>
            <a:r>
              <a:rPr/>
              <a:t> = -0.04, </a:t>
            </a:r>
            <a:r>
              <a:rPr i="1"/>
              <a:t>SE</a:t>
            </a:r>
            <a:r>
              <a:rPr/>
              <a:t> = 0.02, </a:t>
            </a:r>
            <a:r>
              <a:rPr i="1"/>
              <a:t>z</a:t>
            </a:r>
            <a:r>
              <a:rPr/>
              <a:t> = -2.37, </a:t>
            </a:r>
            <a:r>
              <a:rPr i="1"/>
              <a:t>p</a:t>
            </a:r>
            <a:r>
              <a:rPr/>
              <a:t> = 0.02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 (Unrelated) x Trial: </a:t>
            </a:r>
            <a:r>
              <a:rPr i="1"/>
              <a:t>b</a:t>
            </a:r>
            <a:r>
              <a:rPr/>
              <a:t> = 0.04, </a:t>
            </a:r>
            <a:r>
              <a:rPr i="1"/>
              <a:t>SE</a:t>
            </a:r>
            <a:r>
              <a:rPr/>
              <a:t> = 0.03, </a:t>
            </a:r>
            <a:r>
              <a:rPr i="1"/>
              <a:t>z</a:t>
            </a:r>
            <a:r>
              <a:rPr/>
              <a:t> = 1.52, </a:t>
            </a:r>
            <a:r>
              <a:rPr i="1"/>
              <a:t>p</a:t>
            </a:r>
            <a:r>
              <a:rPr/>
              <a:t> = 0.13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17</a:t>
            </a:fld>
            <a:endParaRPr lang="en-US"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All items:</a:t>
            </a:r>
          </a:p>
          <a:p>
            <a:pPr lvl="0" indent="0" marL="0">
              <a:buNone/>
            </a:pPr>
          </a:p>
          <a:p>
            <a:pPr lvl="0"/>
            <a:r>
              <a:rPr/>
              <a:t>M_Related = 57.12, SE_Related = 2.88</a:t>
            </a:r>
          </a:p>
          <a:p>
            <a:pPr lvl="0" indent="0" marL="0">
              <a:buNone/>
            </a:pPr>
          </a:p>
          <a:p>
            <a:pPr lvl="0"/>
            <a:r>
              <a:rPr/>
              <a:t>M_Unrelated = 56.98, SE_Unrelated = 56.98</a:t>
            </a:r>
          </a:p>
          <a:p>
            <a:pPr lvl="0" indent="0" marL="0">
              <a:buNone/>
            </a:pPr>
          </a:p>
          <a:p>
            <a:pPr lvl="0"/>
            <a:r>
              <a:rPr i="1"/>
              <a:t>t</a:t>
            </a:r>
            <a:r>
              <a:rPr/>
              <a:t>(74.04) = 0.03, </a:t>
            </a:r>
            <a:r>
              <a:rPr i="1"/>
              <a:t>p</a:t>
            </a:r>
            <a:r>
              <a:rPr/>
              <a:t> = 0.98, </a:t>
            </a:r>
            <a:r>
              <a:rPr i="1"/>
              <a:t>d</a:t>
            </a:r>
            <a:r>
              <a:rPr/>
              <a:t> &lt; 0.01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Unrecalled items:</a:t>
            </a:r>
          </a:p>
          <a:p>
            <a:pPr lvl="0" indent="0" marL="0">
              <a:buNone/>
            </a:pPr>
          </a:p>
          <a:p>
            <a:pPr lvl="0"/>
            <a:r>
              <a:rPr/>
              <a:t>M_Related = 40.98, SE_Related = 2.89</a:t>
            </a:r>
          </a:p>
          <a:p>
            <a:pPr lvl="0" indent="0" marL="0">
              <a:buNone/>
            </a:pPr>
          </a:p>
          <a:p>
            <a:pPr lvl="0"/>
            <a:r>
              <a:rPr/>
              <a:t>M_Unrelated = 41.65, SE_Unrelated = 3.20</a:t>
            </a:r>
          </a:p>
          <a:p>
            <a:pPr lvl="0" indent="0" marL="0">
              <a:buNone/>
            </a:pPr>
          </a:p>
          <a:p>
            <a:pPr lvl="0"/>
            <a:r>
              <a:rPr i="1"/>
              <a:t>t</a:t>
            </a:r>
            <a:r>
              <a:rPr/>
              <a:t>(77.58) = -0.08, </a:t>
            </a:r>
            <a:r>
              <a:rPr i="1"/>
              <a:t>p</a:t>
            </a:r>
            <a:r>
              <a:rPr/>
              <a:t> = 0.93, </a:t>
            </a:r>
            <a:r>
              <a:rPr i="1"/>
              <a:t>d</a:t>
            </a:r>
            <a:r>
              <a:rPr/>
              <a:t> = -0.02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18</a:t>
            </a:fld>
            <a:endParaRPr lang="en-US"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Mixed-effects ANOVA: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Condition: </a:t>
            </a:r>
            <a:r>
              <a:rPr i="1"/>
              <a:t>F</a:t>
            </a:r>
            <a:r>
              <a:rPr/>
              <a:t>(1,68) = 0.10, </a:t>
            </a:r>
            <a:r>
              <a:rPr i="1"/>
              <a:t>p</a:t>
            </a:r>
            <a:r>
              <a:rPr/>
              <a:t> = 0.92, pes &lt; 0.01</a:t>
            </a:r>
          </a:p>
          <a:p>
            <a:pPr lvl="0" indent="0" marL="0">
              <a:buNone/>
            </a:pPr>
          </a:p>
          <a:p>
            <a:pPr lvl="0"/>
            <a:r>
              <a:rPr/>
              <a:t>Recall Outcome: </a:t>
            </a:r>
            <a:r>
              <a:rPr i="1"/>
              <a:t>F</a:t>
            </a:r>
            <a:r>
              <a:rPr/>
              <a:t>(2,136) = 242.54, </a:t>
            </a:r>
            <a:r>
              <a:rPr i="1"/>
              <a:t>p</a:t>
            </a:r>
            <a:r>
              <a:rPr/>
              <a:t> &lt; 0.05, pes = 0.78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 x Outcome: </a:t>
            </a:r>
            <a:r>
              <a:rPr i="1"/>
              <a:t>F</a:t>
            </a:r>
            <a:r>
              <a:rPr/>
              <a:t>(2,136) = 0.51. </a:t>
            </a:r>
            <a:r>
              <a:rPr i="1"/>
              <a:t>p</a:t>
            </a:r>
            <a:r>
              <a:rPr/>
              <a:t> = 0.60, pes &lt; 0.01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Means:</a:t>
            </a:r>
          </a:p>
          <a:p>
            <a:pPr lvl="0" indent="0" marL="0">
              <a:buNone/>
            </a:pPr>
          </a:p>
          <a:p>
            <a:pPr lvl="0"/>
            <a:r>
              <a:rPr/>
              <a:t>Related: M_Correct = 87.03, SE_correct = 1.43, M_Comm = 52.06, SE_Comm = 3.11, M_Om = 32.02, SE_Om = 3.49</a:t>
            </a:r>
          </a:p>
          <a:p>
            <a:pPr lvl="0" indent="0" marL="0">
              <a:buNone/>
            </a:pPr>
          </a:p>
          <a:p>
            <a:pPr lvl="0"/>
            <a:r>
              <a:rPr/>
              <a:t>Unrelated: M_Correct = 86.25, SE_correct = 2.35, M_Comm = 51.25, SE_Comm = 3.36, M_Om = 35.55, SE_Om = 4.08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19</a:t>
            </a:fld>
            <a:endParaRPr lang="en-US"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Random-intercepts MLM: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Condition: </a:t>
            </a:r>
            <a:r>
              <a:rPr i="1"/>
              <a:t>F</a:t>
            </a:r>
            <a:r>
              <a:rPr/>
              <a:t>(1,172.1) = 0.83, </a:t>
            </a:r>
            <a:r>
              <a:rPr i="1"/>
              <a:t>p</a:t>
            </a:r>
            <a:r>
              <a:rPr/>
              <a:t> = 0.36</a:t>
            </a:r>
          </a:p>
          <a:p>
            <a:pPr lvl="0" indent="0" marL="0">
              <a:buNone/>
            </a:pPr>
          </a:p>
          <a:p>
            <a:pPr lvl="0"/>
            <a:r>
              <a:rPr/>
              <a:t>Recall: </a:t>
            </a:r>
            <a:r>
              <a:rPr i="1"/>
              <a:t>F</a:t>
            </a:r>
            <a:r>
              <a:rPr/>
              <a:t>(1,3180.3) = 562.67, </a:t>
            </a:r>
            <a:r>
              <a:rPr i="1"/>
              <a:t>p</a:t>
            </a:r>
            <a:r>
              <a:rPr/>
              <a:t> &lt; 0.05</a:t>
            </a:r>
          </a:p>
          <a:p>
            <a:pPr lvl="0" indent="0" marL="0">
              <a:buNone/>
            </a:pPr>
          </a:p>
          <a:p>
            <a:pPr lvl="0"/>
            <a:r>
              <a:rPr/>
              <a:t>Trial (within Cycle): </a:t>
            </a:r>
            <a:r>
              <a:rPr i="1"/>
              <a:t>F</a:t>
            </a:r>
            <a:r>
              <a:rPr/>
              <a:t>(1,3151.3) = 3.07, </a:t>
            </a:r>
            <a:r>
              <a:rPr i="1"/>
              <a:t>p</a:t>
            </a:r>
            <a:r>
              <a:rPr/>
              <a:t> = 0.08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 x Recall: </a:t>
            </a:r>
            <a:r>
              <a:rPr i="1"/>
              <a:t>F</a:t>
            </a:r>
            <a:r>
              <a:rPr/>
              <a:t>(1,3180.3) = 0.47, </a:t>
            </a:r>
            <a:r>
              <a:rPr i="1"/>
              <a:t>p</a:t>
            </a:r>
            <a:r>
              <a:rPr/>
              <a:t> = 0.49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 x Trial: </a:t>
            </a:r>
            <a:r>
              <a:rPr i="1"/>
              <a:t>F</a:t>
            </a:r>
            <a:r>
              <a:rPr/>
              <a:t>(1,3151.3) = 3.19, </a:t>
            </a:r>
            <a:r>
              <a:rPr i="1"/>
              <a:t>p</a:t>
            </a:r>
            <a:r>
              <a:rPr/>
              <a:t> = 0.07</a:t>
            </a:r>
          </a:p>
          <a:p>
            <a:pPr lvl="0" indent="0" marL="0">
              <a:buNone/>
            </a:pPr>
          </a:p>
          <a:p>
            <a:pPr lvl="0"/>
            <a:r>
              <a:rPr/>
              <a:t>Recall x Trial: </a:t>
            </a:r>
            <a:r>
              <a:rPr i="1"/>
              <a:t>F</a:t>
            </a:r>
            <a:r>
              <a:rPr/>
              <a:t>(1,3155.4) &lt; 0.01, </a:t>
            </a:r>
            <a:r>
              <a:rPr i="1"/>
              <a:t>p</a:t>
            </a:r>
            <a:r>
              <a:rPr/>
              <a:t> = 0.97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 x Recall x Trial: </a:t>
            </a:r>
            <a:r>
              <a:rPr i="1"/>
              <a:t>F</a:t>
            </a:r>
            <a:r>
              <a:rPr/>
              <a:t>(1,3155.4) = 2.32, </a:t>
            </a:r>
            <a:r>
              <a:rPr i="1"/>
              <a:t>p</a:t>
            </a:r>
            <a:r>
              <a:rPr/>
              <a:t> = 0.13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Simple slopes from 3-way interaction:</a:t>
            </a:r>
          </a:p>
          <a:p>
            <a:pPr lvl="0" indent="0" marL="0">
              <a:buNone/>
            </a:pPr>
          </a:p>
          <a:p>
            <a:pPr lvl="0"/>
            <a:r>
              <a:rPr/>
              <a:t>Related, Unrecalled: </a:t>
            </a:r>
            <a:r>
              <a:rPr i="1"/>
              <a:t>b</a:t>
            </a:r>
            <a:r>
              <a:rPr/>
              <a:t> = -0.64, </a:t>
            </a:r>
            <a:r>
              <a:rPr i="1"/>
              <a:t>SE</a:t>
            </a:r>
            <a:r>
              <a:rPr/>
              <a:t> = 0.24, </a:t>
            </a:r>
            <a:r>
              <a:rPr i="1"/>
              <a:t>t</a:t>
            </a:r>
            <a:r>
              <a:rPr/>
              <a:t> = -2.70, </a:t>
            </a:r>
            <a:r>
              <a:rPr i="1"/>
              <a:t>p</a:t>
            </a:r>
            <a:r>
              <a:rPr/>
              <a:t> &lt; 0.05</a:t>
            </a:r>
          </a:p>
          <a:p>
            <a:pPr lvl="0" indent="0" marL="0">
              <a:buNone/>
            </a:pPr>
          </a:p>
          <a:p>
            <a:pPr lvl="0"/>
            <a:r>
              <a:rPr/>
              <a:t>Related, Recalled: </a:t>
            </a:r>
            <a:r>
              <a:rPr i="1"/>
              <a:t>b</a:t>
            </a:r>
            <a:r>
              <a:rPr/>
              <a:t> = -0.21, </a:t>
            </a:r>
            <a:r>
              <a:rPr i="1"/>
              <a:t>SE</a:t>
            </a:r>
            <a:r>
              <a:rPr/>
              <a:t> = 0.30, </a:t>
            </a:r>
            <a:r>
              <a:rPr i="1"/>
              <a:t>t</a:t>
            </a:r>
            <a:r>
              <a:rPr/>
              <a:t> = -0.68, </a:t>
            </a:r>
            <a:r>
              <a:rPr i="1"/>
              <a:t>p</a:t>
            </a:r>
            <a:r>
              <a:rPr/>
              <a:t> = 0.49</a:t>
            </a:r>
          </a:p>
          <a:p>
            <a:pPr lvl="0" indent="0" marL="0">
              <a:buNone/>
            </a:pPr>
          </a:p>
          <a:p>
            <a:pPr lvl="0"/>
            <a:r>
              <a:rPr/>
              <a:t>Unrelated, Unrecalled: </a:t>
            </a:r>
            <a:r>
              <a:rPr i="1"/>
              <a:t>b</a:t>
            </a:r>
            <a:r>
              <a:rPr/>
              <a:t> = 0.01, </a:t>
            </a:r>
            <a:r>
              <a:rPr i="1"/>
              <a:t>SE</a:t>
            </a:r>
            <a:r>
              <a:rPr/>
              <a:t> = 0.27, </a:t>
            </a:r>
            <a:r>
              <a:rPr i="1"/>
              <a:t>t</a:t>
            </a:r>
            <a:r>
              <a:rPr/>
              <a:t> = 0.02, </a:t>
            </a:r>
            <a:r>
              <a:rPr i="1"/>
              <a:t>p</a:t>
            </a:r>
            <a:r>
              <a:rPr/>
              <a:t> = 0.98</a:t>
            </a:r>
          </a:p>
          <a:p>
            <a:pPr lvl="0" indent="0" marL="0">
              <a:buNone/>
            </a:pPr>
          </a:p>
          <a:p>
            <a:pPr lvl="0"/>
            <a:r>
              <a:rPr/>
              <a:t>Unrelated, Recalled: </a:t>
            </a:r>
            <a:r>
              <a:rPr i="1"/>
              <a:t>b</a:t>
            </a:r>
            <a:r>
              <a:rPr/>
              <a:t> = -0.46, </a:t>
            </a:r>
            <a:r>
              <a:rPr i="1"/>
              <a:t>SE</a:t>
            </a:r>
            <a:r>
              <a:rPr/>
              <a:t> = 0.35, </a:t>
            </a:r>
            <a:r>
              <a:rPr i="1"/>
              <a:t>t</a:t>
            </a:r>
            <a:r>
              <a:rPr/>
              <a:t> = -1.31, </a:t>
            </a:r>
            <a:r>
              <a:rPr i="1"/>
              <a:t>p</a:t>
            </a:r>
            <a:r>
              <a:rPr/>
              <a:t> = 0.19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20</a:t>
            </a:fld>
            <a:endParaRPr lang="en-US"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All items:</a:t>
            </a:r>
          </a:p>
          <a:p>
            <a:pPr lvl="0" indent="0" marL="0">
              <a:buNone/>
            </a:pPr>
          </a:p>
          <a:p>
            <a:pPr lvl="0"/>
            <a:r>
              <a:rPr/>
              <a:t>M_Related = 0.33, SE_Related = 0.03</a:t>
            </a:r>
          </a:p>
          <a:p>
            <a:pPr lvl="0" indent="0" marL="0">
              <a:buNone/>
            </a:pPr>
          </a:p>
          <a:p>
            <a:pPr lvl="0"/>
            <a:r>
              <a:rPr/>
              <a:t>M_Unrelated = 0.35, SE_Unrelated = 0.05</a:t>
            </a:r>
          </a:p>
          <a:p>
            <a:pPr lvl="0" indent="0" marL="0">
              <a:buNone/>
            </a:pPr>
          </a:p>
          <a:p>
            <a:pPr lvl="0"/>
            <a:r>
              <a:rPr i="1"/>
              <a:t>t</a:t>
            </a:r>
            <a:r>
              <a:rPr/>
              <a:t>(69.05) = -0.20, </a:t>
            </a:r>
            <a:r>
              <a:rPr i="1"/>
              <a:t>p</a:t>
            </a:r>
            <a:r>
              <a:rPr/>
              <a:t> = 0.84, </a:t>
            </a:r>
            <a:r>
              <a:rPr i="1"/>
              <a:t>d</a:t>
            </a:r>
            <a:r>
              <a:rPr/>
              <a:t> = 0.05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Unrecalled items:</a:t>
            </a:r>
          </a:p>
          <a:p>
            <a:pPr lvl="0" indent="0" marL="0">
              <a:buNone/>
            </a:pPr>
          </a:p>
          <a:p>
            <a:pPr lvl="0"/>
            <a:r>
              <a:rPr/>
              <a:t>M_Related = 0.13, SE_Related = 0.04</a:t>
            </a:r>
          </a:p>
          <a:p>
            <a:pPr lvl="0" indent="0" marL="0">
              <a:buNone/>
            </a:pPr>
          </a:p>
          <a:p>
            <a:pPr lvl="0"/>
            <a:r>
              <a:rPr/>
              <a:t>M_Unrelated = 0.14, SE_Unrelated = 0.06</a:t>
            </a:r>
          </a:p>
          <a:p>
            <a:pPr lvl="0" indent="0" marL="0">
              <a:buNone/>
            </a:pPr>
          </a:p>
          <a:p>
            <a:pPr lvl="0"/>
            <a:r>
              <a:rPr i="1"/>
              <a:t>t</a:t>
            </a:r>
            <a:r>
              <a:rPr/>
              <a:t>(64.56) = -0.13, </a:t>
            </a:r>
            <a:r>
              <a:rPr i="1"/>
              <a:t>p</a:t>
            </a:r>
            <a:r>
              <a:rPr/>
              <a:t> = 0.90, </a:t>
            </a:r>
            <a:r>
              <a:rPr i="1"/>
              <a:t>d</a:t>
            </a:r>
            <a:r>
              <a:rPr/>
              <a:t> = 0.03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21</a:t>
            </a:fld>
            <a:endParaRPr lang="en-US"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All items:</a:t>
            </a:r>
          </a:p>
          <a:p>
            <a:pPr lvl="0" indent="0" marL="0">
              <a:buNone/>
            </a:pPr>
          </a:p>
          <a:p>
            <a:pPr lvl="0"/>
            <a:r>
              <a:rPr/>
              <a:t>M_Related = 0.65, SE_Related = 0.04</a:t>
            </a:r>
          </a:p>
          <a:p>
            <a:pPr lvl="0" indent="0" marL="0">
              <a:buNone/>
            </a:pPr>
          </a:p>
          <a:p>
            <a:pPr lvl="0"/>
            <a:r>
              <a:rPr/>
              <a:t>M_Unrelated = 0.66, SE_Unrelated = 0.05</a:t>
            </a:r>
          </a:p>
          <a:p>
            <a:pPr lvl="0" indent="0" marL="0">
              <a:buNone/>
            </a:pPr>
          </a:p>
          <a:p>
            <a:pPr lvl="0"/>
            <a:r>
              <a:rPr i="1"/>
              <a:t>t</a:t>
            </a:r>
            <a:r>
              <a:rPr/>
              <a:t>(70.30) = -0.15, </a:t>
            </a:r>
            <a:r>
              <a:rPr i="1"/>
              <a:t>p</a:t>
            </a:r>
            <a:r>
              <a:rPr/>
              <a:t> = 88, </a:t>
            </a:r>
            <a:r>
              <a:rPr i="1"/>
              <a:t>d</a:t>
            </a:r>
            <a:r>
              <a:rPr/>
              <a:t> = 0.03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Unrecalled items:</a:t>
            </a:r>
          </a:p>
          <a:p>
            <a:pPr lvl="0" indent="0" marL="0">
              <a:buNone/>
            </a:pPr>
          </a:p>
          <a:p>
            <a:pPr lvl="0"/>
            <a:r>
              <a:rPr/>
              <a:t>M_Related = 0.49, SE_Related = 0.05</a:t>
            </a:r>
          </a:p>
          <a:p>
            <a:pPr lvl="0" indent="0" marL="0">
              <a:buNone/>
            </a:pPr>
          </a:p>
          <a:p>
            <a:pPr lvl="0"/>
            <a:r>
              <a:rPr/>
              <a:t>M_Unrelated = 0.53, SE_Unrelated = 0.06</a:t>
            </a:r>
          </a:p>
          <a:p>
            <a:pPr lvl="0" indent="0" marL="0">
              <a:buNone/>
            </a:pPr>
          </a:p>
          <a:p>
            <a:pPr lvl="0"/>
            <a:r>
              <a:rPr i="1"/>
              <a:t>t</a:t>
            </a:r>
            <a:r>
              <a:rPr/>
              <a:t>(66.52) = -0.53, </a:t>
            </a:r>
            <a:r>
              <a:rPr i="1"/>
              <a:t>p</a:t>
            </a:r>
            <a:r>
              <a:rPr/>
              <a:t> = 0.59, </a:t>
            </a:r>
            <a:r>
              <a:rPr i="1"/>
              <a:t>d</a:t>
            </a:r>
            <a:r>
              <a:rPr/>
              <a:t> = 0.12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22</a:t>
            </a:fld>
            <a:endParaRPr lang="en-US"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All items:</a:t>
            </a:r>
          </a:p>
          <a:p>
            <a:pPr lvl="0" indent="0" marL="0">
              <a:buNone/>
            </a:pPr>
          </a:p>
          <a:p>
            <a:pPr lvl="0"/>
            <a:r>
              <a:rPr/>
              <a:t>M_Related = 0.26, SE_Related = 0.03</a:t>
            </a:r>
          </a:p>
          <a:p>
            <a:pPr lvl="0" indent="0" marL="0">
              <a:buNone/>
            </a:pPr>
          </a:p>
          <a:p>
            <a:pPr lvl="0"/>
            <a:r>
              <a:rPr/>
              <a:t>M_Unrelated = 0.26, SE_Unrelated = 0.02</a:t>
            </a:r>
          </a:p>
          <a:p>
            <a:pPr lvl="0" indent="0" marL="0">
              <a:buNone/>
            </a:pPr>
          </a:p>
          <a:p>
            <a:pPr lvl="0"/>
            <a:r>
              <a:rPr i="1"/>
              <a:t>t</a:t>
            </a:r>
            <a:r>
              <a:rPr/>
              <a:t>(82.70) = 0.03, </a:t>
            </a:r>
            <a:r>
              <a:rPr i="1"/>
              <a:t>p</a:t>
            </a:r>
            <a:r>
              <a:rPr/>
              <a:t> = 0.98, </a:t>
            </a:r>
            <a:r>
              <a:rPr i="1"/>
              <a:t>d</a:t>
            </a:r>
            <a:r>
              <a:rPr/>
              <a:t> &lt; 0.01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Unrecalled items:</a:t>
            </a:r>
          </a:p>
          <a:p>
            <a:pPr lvl="0" indent="0" marL="0">
              <a:buNone/>
            </a:pPr>
          </a:p>
          <a:p>
            <a:pPr lvl="0"/>
            <a:r>
              <a:rPr/>
              <a:t>M_Related = , SE_Related =</a:t>
            </a:r>
          </a:p>
          <a:p>
            <a:pPr lvl="0" indent="0" marL="0">
              <a:buNone/>
            </a:pPr>
          </a:p>
          <a:p>
            <a:pPr lvl="0"/>
            <a:r>
              <a:rPr/>
              <a:t>M_Unrelated = , SE_Unrelated =</a:t>
            </a:r>
          </a:p>
          <a:p>
            <a:pPr lvl="0" indent="0" marL="0">
              <a:buNone/>
            </a:pPr>
          </a:p>
          <a:p>
            <a:pPr lvl="0"/>
            <a:r>
              <a:rPr i="1"/>
              <a:t>t</a:t>
            </a:r>
            <a:r>
              <a:rPr/>
              <a:t>() = , </a:t>
            </a:r>
            <a:r>
              <a:rPr i="1"/>
              <a:t>p</a:t>
            </a:r>
            <a:r>
              <a:rPr/>
              <a:t> = , </a:t>
            </a:r>
            <a:r>
              <a:rPr i="1"/>
              <a:t>d</a:t>
            </a:r>
            <a:r>
              <a:rPr/>
              <a:t> 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23</a:t>
            </a:fld>
            <a:endParaRPr lang="en-US"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 ANOVA w/ DF correction using Huyhn-Feldt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Condition: </a:t>
            </a:r>
            <a:r>
              <a:rPr i="1"/>
              <a:t>F</a:t>
            </a:r>
            <a:r>
              <a:rPr/>
              <a:t>(1,83) = 0.26, </a:t>
            </a:r>
            <a:r>
              <a:rPr i="1"/>
              <a:t>p</a:t>
            </a:r>
            <a:r>
              <a:rPr/>
              <a:t> = 0.61, pes &lt; 0.01</a:t>
            </a:r>
          </a:p>
          <a:p>
            <a:pPr lvl="0" indent="0" marL="0">
              <a:buNone/>
            </a:pPr>
          </a:p>
          <a:p>
            <a:pPr lvl="0"/>
            <a:r>
              <a:rPr/>
              <a:t>Rating: </a:t>
            </a:r>
            <a:r>
              <a:rPr i="1"/>
              <a:t>F</a:t>
            </a:r>
            <a:r>
              <a:rPr/>
              <a:t>(1.62,134.55) = 4.85, </a:t>
            </a:r>
            <a:r>
              <a:rPr i="1"/>
              <a:t>p</a:t>
            </a:r>
            <a:r>
              <a:rPr/>
              <a:t> = 0.01, pes = 0.06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 x Rating: </a:t>
            </a:r>
            <a:r>
              <a:rPr i="1"/>
              <a:t>F</a:t>
            </a:r>
            <a:r>
              <a:rPr/>
              <a:t>(1.62,134.55) = 0.14, </a:t>
            </a:r>
            <a:r>
              <a:rPr i="1"/>
              <a:t>p</a:t>
            </a:r>
            <a:r>
              <a:rPr/>
              <a:t> = 0.83, pes &lt; 0.01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24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</a:t>
            </a:fld>
            <a:endParaRPr lang="en-US"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Multinomial logistic regression output. The coefficients are log-odds against the reference group (Related Cues, “Remember”).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KNOW:</a:t>
            </a:r>
          </a:p>
          <a:p>
            <a:pPr lvl="0" indent="0" marL="0">
              <a:buNone/>
            </a:pPr>
          </a:p>
          <a:p>
            <a:pPr lvl="0"/>
            <a:r>
              <a:rPr/>
              <a:t>Intercept: </a:t>
            </a:r>
            <a:r>
              <a:rPr i="1"/>
              <a:t>b</a:t>
            </a:r>
            <a:r>
              <a:rPr/>
              <a:t> = -0.151, </a:t>
            </a:r>
            <a:r>
              <a:rPr i="1"/>
              <a:t>z</a:t>
            </a:r>
            <a:r>
              <a:rPr/>
              <a:t> = -1.01, </a:t>
            </a:r>
            <a:r>
              <a:rPr i="1"/>
              <a:t>p</a:t>
            </a:r>
            <a:r>
              <a:rPr/>
              <a:t> = 0.23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 (Unrelated): </a:t>
            </a:r>
            <a:r>
              <a:rPr i="1"/>
              <a:t>b</a:t>
            </a:r>
            <a:r>
              <a:rPr/>
              <a:t> = -0.064, </a:t>
            </a:r>
            <a:r>
              <a:rPr i="1"/>
              <a:t>z</a:t>
            </a:r>
            <a:r>
              <a:rPr/>
              <a:t> = -0.33, </a:t>
            </a:r>
            <a:r>
              <a:rPr i="1"/>
              <a:t>p</a:t>
            </a:r>
            <a:r>
              <a:rPr/>
              <a:t> = 0.74</a:t>
            </a:r>
          </a:p>
          <a:p>
            <a:pPr lvl="0" indent="0" marL="0">
              <a:buNone/>
            </a:pPr>
          </a:p>
          <a:p>
            <a:pPr lvl="0"/>
            <a:r>
              <a:rPr/>
              <a:t>Trial (within cycle): </a:t>
            </a:r>
            <a:r>
              <a:rPr i="1"/>
              <a:t>b</a:t>
            </a:r>
            <a:r>
              <a:rPr/>
              <a:t> &lt; -0.01, </a:t>
            </a:r>
            <a:r>
              <a:rPr i="1"/>
              <a:t>z</a:t>
            </a:r>
            <a:r>
              <a:rPr/>
              <a:t> = -0.46, </a:t>
            </a:r>
            <a:r>
              <a:rPr i="1"/>
              <a:t>p</a:t>
            </a:r>
            <a:r>
              <a:rPr/>
              <a:t> = 0.65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 x Trial: </a:t>
            </a:r>
            <a:r>
              <a:rPr i="1"/>
              <a:t>b</a:t>
            </a:r>
            <a:r>
              <a:rPr/>
              <a:t> = -0.013, </a:t>
            </a:r>
            <a:r>
              <a:rPr i="1"/>
              <a:t>z</a:t>
            </a:r>
            <a:r>
              <a:rPr/>
              <a:t> = -0.42, </a:t>
            </a:r>
            <a:r>
              <a:rPr i="1"/>
              <a:t>p</a:t>
            </a:r>
            <a:r>
              <a:rPr/>
              <a:t> = 0.68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NO MEMORY:</a:t>
            </a:r>
          </a:p>
          <a:p>
            <a:pPr lvl="0" indent="0" marL="0">
              <a:buNone/>
            </a:pPr>
          </a:p>
          <a:p>
            <a:pPr lvl="0"/>
            <a:r>
              <a:rPr/>
              <a:t>Intercept: </a:t>
            </a:r>
            <a:r>
              <a:rPr i="1"/>
              <a:t>b</a:t>
            </a:r>
            <a:r>
              <a:rPr/>
              <a:t> = -0.173, </a:t>
            </a:r>
            <a:r>
              <a:rPr i="1"/>
              <a:t>z</a:t>
            </a:r>
            <a:r>
              <a:rPr/>
              <a:t> = -1.21, </a:t>
            </a:r>
            <a:r>
              <a:rPr i="1"/>
              <a:t>p</a:t>
            </a:r>
            <a:r>
              <a:rPr/>
              <a:t> = 0.23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 (Unrelated): </a:t>
            </a:r>
            <a:r>
              <a:rPr i="1"/>
              <a:t>b</a:t>
            </a:r>
            <a:r>
              <a:rPr/>
              <a:t> = 0.441, </a:t>
            </a:r>
            <a:r>
              <a:rPr i="1"/>
              <a:t>z</a:t>
            </a:r>
            <a:r>
              <a:rPr/>
              <a:t> = 2.46, </a:t>
            </a:r>
            <a:r>
              <a:rPr i="1"/>
              <a:t>p</a:t>
            </a:r>
            <a:r>
              <a:rPr/>
              <a:t> = 0.01</a:t>
            </a:r>
          </a:p>
          <a:p>
            <a:pPr lvl="0" indent="0" marL="0">
              <a:buNone/>
            </a:pPr>
          </a:p>
          <a:p>
            <a:pPr lvl="0"/>
            <a:r>
              <a:rPr/>
              <a:t>Trial (within cycle): </a:t>
            </a:r>
            <a:r>
              <a:rPr i="1"/>
              <a:t>b</a:t>
            </a:r>
            <a:r>
              <a:rPr/>
              <a:t> = 0.058, </a:t>
            </a:r>
            <a:r>
              <a:rPr i="1"/>
              <a:t>z</a:t>
            </a:r>
            <a:r>
              <a:rPr/>
              <a:t> = 3.02, </a:t>
            </a:r>
            <a:r>
              <a:rPr i="1"/>
              <a:t>p</a:t>
            </a:r>
            <a:r>
              <a:rPr/>
              <a:t> &lt; 0.01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 x Trial: </a:t>
            </a:r>
            <a:r>
              <a:rPr i="1"/>
              <a:t>b</a:t>
            </a:r>
            <a:r>
              <a:rPr/>
              <a:t> = -0.084, </a:t>
            </a:r>
            <a:r>
              <a:rPr i="1"/>
              <a:t>z</a:t>
            </a:r>
            <a:r>
              <a:rPr/>
              <a:t> = -2.93, </a:t>
            </a:r>
            <a:r>
              <a:rPr i="1"/>
              <a:t>p</a:t>
            </a:r>
            <a:r>
              <a:rPr/>
              <a:t> &lt; 0.01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25</a:t>
            </a:fld>
            <a:endParaRPr lang="en-US"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31</a:t>
            </a:fld>
            <a:endParaRPr lang="en-US"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32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</a:t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11</a:t>
            </a:fld>
            <a:endParaRPr lang="en-US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</a:t>
            </a:fld>
            <a:endParaRPr lang="en-US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We presented the cue-target pairs twice (in 2 blocks) to bring recall accuracy off of floor.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13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01E54D-5D23-74B1-32ED-56784B0DA384}"/>
              </a:ext>
            </a:extLst>
          </p:cNvPr>
          <p:cNvSpPr txBox="1"/>
          <p:nvPr userDrawn="1"/>
        </p:nvSpPr>
        <p:spPr>
          <a:xfrm>
            <a:off x="7351393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52CF7F-170C-77B5-1392-3766ED938862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9E62F5-7014-FAAD-274F-5FB94E4A6C20}"/>
              </a:ext>
            </a:extLst>
          </p:cNvPr>
          <p:cNvSpPr txBox="1"/>
          <p:nvPr userDrawn="1"/>
        </p:nvSpPr>
        <p:spPr>
          <a:xfrm>
            <a:off x="122692" y="4787436"/>
            <a:ext cx="1016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163C7F"/>
                </a:solidFill>
              </a:rPr>
              <a:t>osf.io/2eqv7</a:t>
            </a:r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3A2D8B-9F33-8925-D52F-A707C6E1B74C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110FE-06D1-CC3E-F623-9B2B327E4FCE}"/>
              </a:ext>
            </a:extLst>
          </p:cNvPr>
          <p:cNvSpPr txBox="1"/>
          <p:nvPr userDrawn="1"/>
        </p:nvSpPr>
        <p:spPr>
          <a:xfrm>
            <a:off x="122692" y="4787436"/>
            <a:ext cx="1016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163C7F"/>
                </a:solidFill>
              </a:rPr>
              <a:t>osf.io/2eqv7</a:t>
            </a:r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225545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1FE277-27ED-2850-601B-8B00E33C0360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093CD6-B8BC-C834-1AC2-2A36D79A960E}"/>
              </a:ext>
            </a:extLst>
          </p:cNvPr>
          <p:cNvSpPr txBox="1"/>
          <p:nvPr userDrawn="1"/>
        </p:nvSpPr>
        <p:spPr>
          <a:xfrm>
            <a:off x="122692" y="4787436"/>
            <a:ext cx="1016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163C7F"/>
                </a:solidFill>
              </a:rPr>
              <a:t>osf.io/2eqv7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1706627"/>
            <a:ext cx="7772400" cy="1021556"/>
          </a:xfrm>
        </p:spPr>
        <p:txBody>
          <a:bodyPr anchor="t">
            <a:noAutofit/>
          </a:bodyPr>
          <a:lstStyle>
            <a:lvl1pPr algn="ctr">
              <a:defRPr sz="44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766187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C42FD8-3B95-BFB5-421E-9EDFE4161A1B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B3C8D3-DC9D-35B4-94EE-1CB88C5D7E5E}"/>
              </a:ext>
            </a:extLst>
          </p:cNvPr>
          <p:cNvSpPr txBox="1"/>
          <p:nvPr userDrawn="1"/>
        </p:nvSpPr>
        <p:spPr>
          <a:xfrm>
            <a:off x="122692" y="4787436"/>
            <a:ext cx="1016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163C7F"/>
                </a:solidFill>
              </a:rPr>
              <a:t>osf.io/2eqv7</a:t>
            </a:r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225545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225545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48C380-AFF1-9984-DD46-5C68F70AD0EF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163C7F"/>
                </a:solidFill>
              </a:rPr>
              <a:t>METACOGNITION 1 - 232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17E99F-8580-1DDA-F774-6FA2FE419CC7}"/>
              </a:ext>
            </a:extLst>
          </p:cNvPr>
          <p:cNvSpPr txBox="1"/>
          <p:nvPr userDrawn="1"/>
        </p:nvSpPr>
        <p:spPr>
          <a:xfrm>
            <a:off x="122692" y="4787436"/>
            <a:ext cx="1016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163C7F"/>
                </a:solidFill>
              </a:rPr>
              <a:t>osf.io/2eqv7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 anchor="ctr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 anchor="ctr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A3544B-4F7F-41E5-EBDE-DE26C576BBCD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49F21E-D627-D7BB-4691-1F6877C368AD}"/>
              </a:ext>
            </a:extLst>
          </p:cNvPr>
          <p:cNvSpPr txBox="1"/>
          <p:nvPr userDrawn="1"/>
        </p:nvSpPr>
        <p:spPr>
          <a:xfrm>
            <a:off x="122692" y="4787436"/>
            <a:ext cx="1016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163C7F"/>
                </a:solidFill>
              </a:rPr>
              <a:t>osf.io/2eqv7</a:t>
            </a:r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030D55-6E93-913D-611D-2CF959F5FB24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62ABC3-42C2-544E-5CB8-34FE8AC83853}"/>
              </a:ext>
            </a:extLst>
          </p:cNvPr>
          <p:cNvSpPr txBox="1"/>
          <p:nvPr userDrawn="1"/>
        </p:nvSpPr>
        <p:spPr>
          <a:xfrm>
            <a:off x="122692" y="4787436"/>
            <a:ext cx="1016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163C7F"/>
                </a:solidFill>
              </a:rPr>
              <a:t>osf.io/2eqv7</a:t>
            </a:r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4D9B87-A439-76CF-A76A-6601F00C3880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CC393F"/>
                </a:solidFill>
              </a:rPr>
              <a:t>METACOGNITION 1 - 232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953DFB-EA0C-C68A-83C2-135E537639A9}"/>
              </a:ext>
            </a:extLst>
          </p:cNvPr>
          <p:cNvSpPr txBox="1"/>
          <p:nvPr userDrawn="1"/>
        </p:nvSpPr>
        <p:spPr>
          <a:xfrm>
            <a:off x="122692" y="4787436"/>
            <a:ext cx="1016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163C7F"/>
                </a:solidFill>
              </a:rPr>
              <a:t>osf.io/2eqv7</a:t>
            </a:r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78B138-0FCA-D1D5-B52F-A1F5607D9A17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35AF94-E21D-1DB3-36A8-463656D3DA84}"/>
              </a:ext>
            </a:extLst>
          </p:cNvPr>
          <p:cNvSpPr txBox="1"/>
          <p:nvPr userDrawn="1"/>
        </p:nvSpPr>
        <p:spPr>
          <a:xfrm>
            <a:off x="122692" y="4787436"/>
            <a:ext cx="1016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163C7F"/>
                </a:solidFill>
              </a:rPr>
              <a:t>osf.io/2eqv7</a:t>
            </a:r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CB7E6A-C4CD-B13F-42FB-EF5D860E0330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73D5FF-5404-DE3B-D30C-A79BD5FE8CCA}"/>
              </a:ext>
            </a:extLst>
          </p:cNvPr>
          <p:cNvSpPr txBox="1"/>
          <p:nvPr userDrawn="1"/>
        </p:nvSpPr>
        <p:spPr>
          <a:xfrm>
            <a:off x="122692" y="4787436"/>
            <a:ext cx="1016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163C7F"/>
                </a:solidFill>
              </a:rPr>
              <a:t>osf.io/2eqv7</a:t>
            </a:r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media/image1.pn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11/18/2022</a:t>
            </a:fld>
            <a:endParaRPr dirty="0"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384630" y="4895000"/>
            <a:ext cx="32385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342900" eaLnBrk="1" hangingPunct="1" latinLnBrk="0" rtl="0">
        <a:spcBef>
          <a:spcPct val="0"/>
        </a:spcBef>
        <a:buNone/>
        <a:defRPr b="1" kern="1200" sz="3300">
          <a:solidFill>
            <a:srgbClr val="002060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charset="0" panose="020B0604020202020204" pitchFamily="34" typeface="Arial"/>
        <a:buChar char="•"/>
        <a:defRPr kern="1200" sz="16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kern="1200" sz="14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charset="0" panose="020B0604020202020204" pitchFamily="34" typeface="Arial"/>
        <a:buChar char="•"/>
        <a:defRPr kern="1200" sz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charset="0" panose="020B0604020202020204" pitchFamily="34" typeface="Arial"/>
        <a:buChar char="•"/>
        <a:defRPr kern="1200" sz="11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charset="0" panose="020B0604020202020204" pitchFamily="34" typeface="Arial"/>
        <a:buChar char="•"/>
        <a:defRPr kern="1200" sz="11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7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8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9.xml" /><Relationship Id="rId3" Type="http://schemas.openxmlformats.org/officeDocument/2006/relationships/image" Target="../media/image5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10.xml" /><Relationship Id="rId3" Type="http://schemas.openxmlformats.org/officeDocument/2006/relationships/image" Target="../media/image6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11.xml" /><Relationship Id="rId3" Type="http://schemas.openxmlformats.org/officeDocument/2006/relationships/image" Target="../media/image7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12.xml" /><Relationship Id="rId3" Type="http://schemas.openxmlformats.org/officeDocument/2006/relationships/image" Target="../media/image8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13.xml" /><Relationship Id="rId3" Type="http://schemas.openxmlformats.org/officeDocument/2006/relationships/image" Target="../media/image9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14.xml" /><Relationship Id="rId3" Type="http://schemas.openxmlformats.org/officeDocument/2006/relationships/image" Target="../media/image10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1.xml" /><Relationship Id="rId3" Type="http://schemas.openxmlformats.org/officeDocument/2006/relationships/hyperlink" Target="https://quarto.org" TargetMode="External" /><Relationship Id="rId4" Type="http://schemas.openxmlformats.org/officeDocument/2006/relationships/hyperlink" Target="https://osf.io/2eqv7/" TargetMode="Externa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15.xml" /><Relationship Id="rId3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16.xml" /><Relationship Id="rId3" Type="http://schemas.openxmlformats.org/officeDocument/2006/relationships/image" Target="../media/image12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17.xml" /><Relationship Id="rId3" Type="http://schemas.openxmlformats.org/officeDocument/2006/relationships/image" Target="../media/image13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18.xml" /><Relationship Id="rId3" Type="http://schemas.openxmlformats.org/officeDocument/2006/relationships/image" Target="../media/image14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19.xml" /><Relationship Id="rId3" Type="http://schemas.openxmlformats.org/officeDocument/2006/relationships/image" Target="../media/image15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20.xml" /><Relationship Id="rId3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1.xml" /><Relationship Id="rId3" Type="http://schemas.openxmlformats.org/officeDocument/2006/relationships/image" Target="../media/image17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2.xml" /><Relationship Id="rId3" Type="http://schemas.openxmlformats.org/officeDocument/2006/relationships/image" Target="../media/image18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6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Exploring the Mechanisms of Output Interference During Cued Recall Using Metamemory Judgments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Taylor Curley, PhD</a:t>
            </a:r>
            <a:br/>
            <a:r>
              <a:rPr/>
              <a:t>Air Force Research Laboratory</a:t>
            </a:r>
            <a:br/>
            <a:br/>
            <a:r>
              <a:rPr/>
              <a:t>taylor.curley@afrl.af.mil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title"/>
          </p:nvPr>
        </p:nvSpPr>
        <p:spPr>
          <a:xfrm>
            <a:off x="722313" y="1706627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METHODS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Participants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4038600" cy="3213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300"/>
                <a:gridCol w="1003300"/>
                <a:gridCol w="1003300"/>
                <a:gridCol w="1003300"/>
              </a:tblGrid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 i="1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 i="1"/>
                        <a:t>M</a:t>
                      </a:r>
                      <a:r>
                        <a:rPr/>
                        <a:t> (age)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 i="1"/>
                        <a:t>SE</a:t>
                      </a:r>
                      <a:r>
                        <a:rPr/>
                        <a:t> (age)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Related Cues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49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20.24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0.57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Unrelated Cues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19.73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0.25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Sample consisted of 85 college-aged students recruited from Georgia Tech’s research subject pool.</a:t>
            </a:r>
          </a:p>
          <a:p>
            <a:pPr lvl="0"/>
            <a:r>
              <a:rPr/>
              <a:t>Random (blind) assignment to 2 between-subjects conditions:</a:t>
            </a:r>
          </a:p>
          <a:p>
            <a:pPr lvl="1"/>
            <a:r>
              <a:rPr b="1" i="1"/>
              <a:t>Related Cues</a:t>
            </a:r>
          </a:p>
          <a:p>
            <a:pPr lvl="1"/>
            <a:r>
              <a:rPr b="1" i="1"/>
              <a:t>Unrelated Cues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Conditions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Individuals in the </a:t>
            </a:r>
            <a:r>
              <a:rPr b="1"/>
              <a:t>Unrelated Cues</a:t>
            </a:r>
            <a:r>
              <a:rPr/>
              <a:t> condition studied lists of 40 </a:t>
            </a:r>
            <a:r>
              <a:rPr i="1"/>
              <a:t>unrelated</a:t>
            </a:r>
            <a:r>
              <a:rPr/>
              <a:t> cue-target word pairs.</a:t>
            </a:r>
          </a:p>
          <a:p>
            <a:pPr lvl="0"/>
            <a:r>
              <a:rPr/>
              <a:t>Individuals in the </a:t>
            </a:r>
            <a:r>
              <a:rPr b="1"/>
              <a:t>Related Cues</a:t>
            </a:r>
            <a:r>
              <a:rPr/>
              <a:t> condition studied 4 lists of 10 cue-target word pairs where the cue words were </a:t>
            </a:r>
            <a:r>
              <a:rPr i="1"/>
              <a:t>categorically-related</a:t>
            </a:r>
            <a:r>
              <a:rPr/>
              <a:t>, but unrelated to the target words.</a:t>
            </a:r>
          </a:p>
          <a:p>
            <a:pPr lvl="1"/>
            <a:r>
              <a:rPr/>
              <a:t>Cue words were selected from 10 exemplars from 4 normative taxonomic categories (Van Overschelde et al., 2004).</a:t>
            </a:r>
          </a:p>
          <a:p>
            <a:pPr lvl="1"/>
            <a:r>
              <a:rPr/>
              <a:t>The target words were unrelated to each other.</a:t>
            </a:r>
          </a:p>
          <a:p>
            <a:pPr lvl="0" indent="0" marL="0">
              <a:buNone/>
            </a:pPr>
            <a:r>
              <a:rPr/>
              <a:t>Example stimuli: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568700" y="203200"/>
          <a:ext cx="5105400" cy="438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2700"/>
                <a:gridCol w="2552700"/>
              </a:tblGrid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 b="1"/>
                        <a:t>Unrelated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 b="1"/>
                        <a:t>Related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NEEDLE - QUESTION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RAIN - MIRAGE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OUTSIDE - LOST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SLEET - EAST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POST - FROWN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SNOW - PRECISE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PULL - CRISP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LIGHTNING - CIRCLE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Procedure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 b="1"/>
              <a:t>Study</a:t>
            </a:r>
          </a:p>
          <a:p>
            <a:pPr lvl="1"/>
            <a:r>
              <a:rPr/>
              <a:t>40 cue-target word pairs x 2.</a:t>
            </a:r>
          </a:p>
          <a:p>
            <a:pPr lvl="1"/>
            <a:r>
              <a:rPr/>
              <a:t>Presented in random order.</a:t>
            </a:r>
          </a:p>
          <a:p>
            <a:pPr lvl="0"/>
            <a:r>
              <a:rPr b="1"/>
              <a:t>Cued Recall</a:t>
            </a:r>
          </a:p>
          <a:p>
            <a:pPr lvl="1"/>
            <a:r>
              <a:rPr/>
              <a:t>Cued recall attempt + R/K/N + FOK (0-100)</a:t>
            </a:r>
          </a:p>
          <a:p>
            <a:pPr lvl="1"/>
            <a:r>
              <a:rPr i="1"/>
              <a:t>Related Cues</a:t>
            </a:r>
            <a:r>
              <a:rPr/>
              <a:t>: 4 blocks of 10 trials where cue words are from same category.</a:t>
            </a:r>
          </a:p>
          <a:p>
            <a:pPr lvl="1"/>
            <a:r>
              <a:rPr i="1"/>
              <a:t>Unrelated Cues</a:t>
            </a:r>
            <a:r>
              <a:rPr/>
              <a:t>: 40 trials in random order.</a:t>
            </a:r>
          </a:p>
          <a:p>
            <a:pPr lvl="0"/>
            <a:r>
              <a:rPr b="1"/>
              <a:t>Recognition</a:t>
            </a:r>
          </a:p>
          <a:p>
            <a:pPr lvl="1"/>
            <a:r>
              <a:rPr/>
              <a:t>4AFC attempt + RCJ (0-100)</a:t>
            </a:r>
          </a:p>
          <a:p>
            <a:pPr lvl="1"/>
            <a:r>
              <a:rPr/>
              <a:t>40 trials in random order.</a:t>
            </a:r>
          </a:p>
        </p:txBody>
      </p:sp>
      <p:pic>
        <p:nvPicPr>
          <p:cNvPr descr="./img/procedur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371600"/>
            <a:ext cx="4038600" cy="2857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title"/>
          </p:nvPr>
        </p:nvSpPr>
        <p:spPr>
          <a:xfrm>
            <a:off x="722313" y="1706627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RESULTS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Memory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Both Related (</a:t>
            </a:r>
            <a:r>
              <a:rPr i="1"/>
              <a:t>M</a:t>
            </a:r>
            <a:r>
              <a:rPr/>
              <a:t> = 0.36) and Unrelated Cues (</a:t>
            </a:r>
            <a:r>
              <a:rPr i="1"/>
              <a:t>M</a:t>
            </a:r>
            <a:r>
              <a:rPr/>
              <a:t> = 0.38) conditions had similar overall levels of cued recall accuracy.</a:t>
            </a:r>
          </a:p>
          <a:p>
            <a:pPr lvl="1"/>
            <a:r>
              <a:rPr i="1"/>
              <a:t>t</a:t>
            </a:r>
            <a:r>
              <a:rPr/>
              <a:t>(73.8) = 0.34, </a:t>
            </a:r>
            <a:r>
              <a:rPr i="1"/>
              <a:t>p</a:t>
            </a:r>
            <a:r>
              <a:rPr/>
              <a:t> = 0.73, </a:t>
            </a:r>
            <a:r>
              <a:rPr i="1"/>
              <a:t>d</a:t>
            </a:r>
            <a:r>
              <a:rPr/>
              <a:t> = 0.09</a:t>
            </a:r>
          </a:p>
          <a:p>
            <a:pPr lvl="0"/>
            <a:r>
              <a:rPr/>
              <a:t>Both Related (</a:t>
            </a:r>
            <a:r>
              <a:rPr i="1"/>
              <a:t>M</a:t>
            </a:r>
            <a:r>
              <a:rPr/>
              <a:t> = 0.67) and Unrelated (</a:t>
            </a:r>
            <a:r>
              <a:rPr i="1"/>
              <a:t>M</a:t>
            </a:r>
            <a:r>
              <a:rPr/>
              <a:t> = 0.65) Cues conditions also had similar 4AFC accuracy.</a:t>
            </a:r>
          </a:p>
          <a:p>
            <a:pPr lvl="1"/>
            <a:r>
              <a:rPr i="1"/>
              <a:t>t</a:t>
            </a:r>
            <a:r>
              <a:rPr/>
              <a:t>(71.3) = 0.48, </a:t>
            </a:r>
            <a:r>
              <a:rPr i="1"/>
              <a:t>p</a:t>
            </a:r>
            <a:r>
              <a:rPr/>
              <a:t> = 0.64, </a:t>
            </a:r>
            <a:r>
              <a:rPr i="1"/>
              <a:t>d</a:t>
            </a:r>
            <a:r>
              <a:rPr/>
              <a:t> = 0.11</a:t>
            </a:r>
          </a:p>
        </p:txBody>
      </p:sp>
      <p:pic>
        <p:nvPicPr>
          <p:cNvPr descr="./img/recall_recog_mean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37100" y="1193800"/>
            <a:ext cx="38608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Recall Across Trials</a:t>
            </a:r>
          </a:p>
        </p:txBody>
      </p:sp>
      <p:pic>
        <p:nvPicPr>
          <p:cNvPr descr="./img/recall_lin_loes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358900"/>
            <a:ext cx="4038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Cued recall accuracy decreases across trials (within blocks), but only for those in the </a:t>
            </a:r>
            <a:r>
              <a:rPr b="1"/>
              <a:t>Related Cues</a:t>
            </a:r>
            <a:r>
              <a:rPr/>
              <a:t> condition.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4AFC Across Recall Trials</a:t>
            </a:r>
          </a:p>
        </p:txBody>
      </p:sp>
      <p:pic>
        <p:nvPicPr>
          <p:cNvPr descr="./img/recog_tr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63600" y="1193800"/>
            <a:ext cx="32131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Interestingly, recognition performance shows similar decreases in the Related Cues condition when 4AFC accuracy is back-sorted to align with recall trials.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Mean FOKs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 differences in FOK judgment magnitude between conditions.</a:t>
            </a:r>
          </a:p>
        </p:txBody>
      </p:sp>
      <p:pic>
        <p:nvPicPr>
          <p:cNvPr descr="./img/fok_means_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4478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Mean FOKs by Recall Outcome</a:t>
            </a:r>
          </a:p>
        </p:txBody>
      </p:sp>
      <p:pic>
        <p:nvPicPr>
          <p:cNvPr descr="./img/fok_means_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651000"/>
            <a:ext cx="4038600" cy="2311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 differences in FOK judgment magnitude between conditions.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 would like to thank several people, including:</a:t>
            </a:r>
          </a:p>
          <a:p>
            <a:pPr lvl="1"/>
            <a:r>
              <a:rPr/>
              <a:t>Chris Hertzog (Georgia Tech)</a:t>
            </a:r>
          </a:p>
          <a:p>
            <a:pPr lvl="1"/>
            <a:r>
              <a:rPr/>
              <a:t>Emily Lustig (Georgia Tech)</a:t>
            </a:r>
          </a:p>
          <a:p>
            <a:pPr lvl="1"/>
            <a:r>
              <a:rPr/>
              <a:t>MacKenzie Hughes (Georgia Tech)</a:t>
            </a:r>
          </a:p>
          <a:p>
            <a:pPr lvl="1"/>
            <a:r>
              <a:rPr/>
              <a:t>Rick Thomas (Georgia Tech)</a:t>
            </a:r>
          </a:p>
          <a:p>
            <a:pPr lvl="1"/>
            <a:r>
              <a:rPr/>
              <a:t>John Dunlosky (Kent State)</a:t>
            </a:r>
          </a:p>
          <a:p>
            <a:pPr lvl="1"/>
            <a:r>
              <a:rPr/>
              <a:t>Paul Verhaeghen (Georgia Tech)</a:t>
            </a:r>
          </a:p>
          <a:p>
            <a:pPr lvl="1"/>
            <a:r>
              <a:rPr/>
              <a:t>Dobromir Rahnev (Georgia Tech)</a:t>
            </a:r>
          </a:p>
          <a:p>
            <a:pPr lvl="1"/>
            <a:r>
              <a:rPr/>
              <a:t>Megan B. Morris (AFRL)</a:t>
            </a:r>
          </a:p>
          <a:p>
            <a:pPr lvl="1"/>
            <a:r>
              <a:rPr/>
              <a:t>Leslie Blaha (AFRL)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Technical notes:</a:t>
            </a:r>
          </a:p>
          <a:p>
            <a:pPr lvl="1"/>
            <a:r>
              <a:rPr/>
              <a:t>This project was part of a dissertation project at the Georgia Institute of Technology and funded in part by a Ruth L. Kirschstein National Research Service Award (NRSA) Institutional Research Training Grant (T32) from the National Institutes of Health (National Institute on Aging) Grant 5T32AG000175.</a:t>
            </a:r>
          </a:p>
          <a:p>
            <a:pPr lvl="1"/>
            <a:r>
              <a:rPr/>
              <a:t>All code and figures were run using Julia and R, and this presentation was compiled using </a:t>
            </a:r>
            <a:r>
              <a:rPr>
                <a:hlinkClick r:id="rId3"/>
              </a:rPr>
              <a:t>Quarto</a:t>
            </a:r>
            <a:r>
              <a:rPr/>
              <a:t>.</a:t>
            </a:r>
          </a:p>
          <a:p>
            <a:pPr lvl="1"/>
            <a:r>
              <a:rPr/>
              <a:t>Most analyses can be found on OSF: </a:t>
            </a:r>
            <a:r>
              <a:rPr>
                <a:hlinkClick r:id="rId4"/>
              </a:rPr>
              <a:t>osf.io/2eqv7</a:t>
            </a:r>
            <a:r>
              <a:rPr/>
              <a:t>.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Mean FOKs Across Trials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FOKs decrease across trials (within blocks), but only for participants in the </a:t>
            </a:r>
            <a:r>
              <a:rPr b="1"/>
              <a:t>Related Cues</a:t>
            </a:r>
            <a:r>
              <a:rPr/>
              <a:t> condition.</a:t>
            </a:r>
          </a:p>
        </p:txBody>
      </p:sp>
      <p:pic>
        <p:nvPicPr>
          <p:cNvPr descr="./img/fok_trial_3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4478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Mean FOK x 4AFC Gammas</a:t>
            </a:r>
          </a:p>
        </p:txBody>
      </p:sp>
      <p:pic>
        <p:nvPicPr>
          <p:cNvPr descr="./img/fok_gamma_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333500"/>
            <a:ext cx="4038600" cy="2933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FOKs share a weak relationship with recognition outcomes in both conditions.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Mean RCJ x 4AFC Gammas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RCJs are moderately predictive of performance during 4AFC.</a:t>
            </a:r>
          </a:p>
        </p:txBody>
      </p:sp>
      <p:pic>
        <p:nvPicPr>
          <p:cNvPr descr="./img/cj_gamma_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790700"/>
            <a:ext cx="4038600" cy="201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Mean FOK x RCJ Gammas</a:t>
            </a:r>
          </a:p>
        </p:txBody>
      </p:sp>
      <p:pic>
        <p:nvPicPr>
          <p:cNvPr descr="./img/fok_cj_gamma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790700"/>
            <a:ext cx="4038600" cy="201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Judgments made about recognition after a recall attempt share little relationship with confidence judgments given after recognition, particularly for items that were not recalled.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R/K/N Rates by Condition</a:t>
            </a:r>
          </a:p>
        </p:txBody>
      </p:sp>
      <p:pic>
        <p:nvPicPr>
          <p:cNvPr descr="./img/rkn_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9900" y="1193800"/>
            <a:ext cx="40132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Participants in both conditions gave similar numbers of R/K/N judgments, but with different effects (next slide).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R/K/N Rates Across Trials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During OI, self-reported recollection and familiarity decrease while states of not know increase.</a:t>
            </a:r>
          </a:p>
          <a:p>
            <a:pPr lvl="0" indent="0" marL="0">
              <a:buNone/>
            </a:pPr>
            <a:r>
              <a:rPr/>
              <a:t>In the control condition, “Remember” rates increase, “No Memory” rates decrease, and “Know” rates do not change.</a:t>
            </a:r>
          </a:p>
        </p:txBody>
      </p:sp>
      <p:pic>
        <p:nvPicPr>
          <p:cNvPr descr="./img/rkn_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4478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title"/>
          </p:nvPr>
        </p:nvSpPr>
        <p:spPr>
          <a:xfrm>
            <a:off x="722313" y="1706627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CONCLUSIONS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Evidence for a retrieval-suppression account of OI is mixed. + On the one hand, cued recall decreases while “No Memory” judgments increase during OI, consistent with this account. + On the other, FOKs change only in magnitude and not accuracy during OI, consistent with a semantic competition Account.</a:t>
            </a:r>
          </a:p>
          <a:p>
            <a:pPr lvl="0" indent="0" marL="0">
              <a:buNone/>
            </a:pPr>
            <a:r>
              <a:rPr/>
              <a:t>Interestingly, effects of OI during cued recall carried over to recognition performance. + 4AFC accuracy decreases across blocked recall trials.</a:t>
            </a:r>
          </a:p>
          <a:p>
            <a:pPr lvl="0" indent="0" marL="0">
              <a:buNone/>
            </a:pPr>
            <a:r>
              <a:rPr/>
              <a:t>Feelings-of-knowing show sensitivity to the degree of interference during recall. + FOKs decrease in magnitude across trials during OI, even when examining only unrecalled items. + No commensurate changes in FOK accuracy.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Correspondence between OI during recall and subsequent 4AFC performance was unexpected. + Future experiments will need to control OI during recall, but not recognition, to examine sensitivity of FOKs.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 +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Anderson, M. C., &amp; Neely, J. H. (1996). Interference and inhibition in memory retrieval. In E. L. Bjork &amp; R. A. Bjork (Eds.), </a:t>
            </a:r>
            <a:r>
              <a:rPr i="1"/>
              <a:t>Memory</a:t>
            </a:r>
            <a:r>
              <a:rPr/>
              <a:t> (pp. 237–313). Elsevier.</a:t>
            </a:r>
          </a:p>
          <a:p>
            <a:pPr lvl="0"/>
            <a:r>
              <a:rPr/>
              <a:t>Diaz, M., &amp; Benjamin, A. S. (2011). The effects of proactive interference (PI) and release from PI on judgments of learning. </a:t>
            </a:r>
            <a:r>
              <a:rPr i="1"/>
              <a:t>Memory &amp; Cognition, 39</a:t>
            </a:r>
            <a:r>
              <a:rPr/>
              <a:t>(2), 196–203.</a:t>
            </a:r>
          </a:p>
          <a:p>
            <a:pPr lvl="0"/>
            <a:r>
              <a:rPr/>
              <a:t>Eakin, D. K. (2005). Illusions of knowing: Metamemory and memory under conditions of retroactive interference. </a:t>
            </a:r>
            <a:r>
              <a:rPr i="1"/>
              <a:t>Journal of Memory and Language, 52</a:t>
            </a:r>
            <a:r>
              <a:rPr/>
              <a:t>(4), 526–534.</a:t>
            </a:r>
          </a:p>
          <a:p>
            <a:pPr lvl="0"/>
            <a:r>
              <a:rPr/>
              <a:t>Eakin, D. K., &amp; Hertzog, C. (2012). Age invariance in feeling of knowing during implicit interference effects. </a:t>
            </a:r>
            <a:r>
              <a:rPr i="1"/>
              <a:t>Journals of Gerontology Series B: Psychological Sciences and Social Sciences, 67</a:t>
            </a:r>
            <a:r>
              <a:rPr/>
              <a:t>(5), 555–562.</a:t>
            </a:r>
          </a:p>
          <a:p>
            <a:pPr lvl="0"/>
            <a:r>
              <a:rPr/>
              <a:t>Nelson, D. L., McKinney, V. M., Gee, N. R., &amp; Janczura, G. A. (1998). Interpreting the influence of implicitly activated memories on recall and recognition. </a:t>
            </a:r>
            <a:r>
              <a:rPr i="1"/>
              <a:t>Psychological Review, 105</a:t>
            </a:r>
            <a:r>
              <a:rPr/>
              <a:t>(2), 299–324.</a:t>
            </a:r>
          </a:p>
          <a:p>
            <a:pPr lvl="0"/>
            <a:r>
              <a:rPr/>
              <a:t>Postman, L., Stark, K., &amp; Fraser, J. (1968). Temporal changes in interference. </a:t>
            </a:r>
            <a:r>
              <a:rPr i="1"/>
              <a:t>Journal of Verbal Learning and Verbal Behavior, 7</a:t>
            </a:r>
            <a:r>
              <a:rPr/>
              <a:t>(3), 672–694.</a:t>
            </a:r>
          </a:p>
          <a:p>
            <a:pPr lvl="0"/>
            <a:r>
              <a:rPr/>
              <a:t>Wilson, J. H., Kellen, D., &amp; Criss, A. H. (2020). Mechanisms of output interference in cued recall. </a:t>
            </a:r>
            <a:r>
              <a:rPr i="1"/>
              <a:t>Memory &amp; Cognition, 48</a:t>
            </a:r>
            <a:r>
              <a:rPr/>
              <a:t>(1), 51–68.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title"/>
          </p:nvPr>
        </p:nvSpPr>
        <p:spPr>
          <a:xfrm>
            <a:off x="722313" y="1706627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OVERVIEW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title"/>
          </p:nvPr>
        </p:nvSpPr>
        <p:spPr>
          <a:xfrm>
            <a:off x="722313" y="1706627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APPENDIX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Within-bin FOK x 4AFC Gammas</a:t>
            </a:r>
          </a:p>
        </p:txBody>
      </p:sp>
      <p:pic>
        <p:nvPicPr>
          <p:cNvPr descr="./img/part_gamma_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641600" y="1193800"/>
            <a:ext cx="38608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Part-set FOK x 4AFC Gammas</a:t>
            </a:r>
          </a:p>
        </p:txBody>
      </p:sp>
      <p:pic>
        <p:nvPicPr>
          <p:cNvPr descr="./img/part_gamma_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006600" y="1193800"/>
            <a:ext cx="51435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Memory Interference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Long-term memory retrieval is often affected by competing information.</a:t>
            </a:r>
          </a:p>
          <a:p>
            <a:pPr lvl="1"/>
            <a:r>
              <a:rPr/>
              <a:t>Commonly called </a:t>
            </a:r>
            <a:r>
              <a:rPr b="1"/>
              <a:t>memory interference</a:t>
            </a:r>
            <a:r>
              <a:rPr/>
              <a:t>.</a:t>
            </a:r>
          </a:p>
          <a:p>
            <a:pPr lvl="0"/>
            <a:r>
              <a:rPr/>
              <a:t>Most interference effects show increases in errors in which people recall the wrong item.</a:t>
            </a:r>
          </a:p>
          <a:p>
            <a:pPr lvl="1"/>
            <a:r>
              <a:rPr/>
              <a:t>i.e., errors of </a:t>
            </a:r>
            <a:r>
              <a:rPr b="1"/>
              <a:t>commission</a:t>
            </a:r>
            <a:r>
              <a:rPr/>
              <a:t>.</a:t>
            </a:r>
          </a:p>
          <a:p>
            <a:pPr lvl="1"/>
            <a:r>
              <a:rPr/>
              <a:t>e.g., proactive interference (Postman et al., 1968), implicit interference (Nelson et al., 1998).</a:t>
            </a:r>
          </a:p>
          <a:p>
            <a:pPr lvl="0"/>
            <a:r>
              <a:rPr/>
              <a:t>One implication is that memory interference states stem from similar operations; however, some interference states are different than others.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Output Interference</a:t>
            </a:r>
          </a:p>
        </p:txBody>
      </p:sp>
      <p:pic>
        <p:nvPicPr>
          <p:cNvPr descr="./img/criss_fig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612900"/>
            <a:ext cx="4038600" cy="2374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Output interference (OI)</a:t>
            </a:r>
            <a:r>
              <a:rPr/>
              <a:t> is a gradual decline in memory accuracy as a function of an item’s position in a testing sequence.</a:t>
            </a:r>
          </a:p>
          <a:p>
            <a:pPr lvl="0" indent="0" marL="0">
              <a:buNone/>
            </a:pPr>
            <a:r>
              <a:rPr/>
              <a:t>Errors of </a:t>
            </a:r>
            <a:r>
              <a:rPr b="1"/>
              <a:t>omission</a:t>
            </a:r>
            <a:r>
              <a:rPr/>
              <a:t> increase while errors of </a:t>
            </a:r>
            <a:r>
              <a:rPr b="1"/>
              <a:t>commission</a:t>
            </a:r>
            <a:r>
              <a:rPr/>
              <a:t> stay the same (Wilson et al., 2020).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Mechanisms of OI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Most accounts of interference implicate the roles of </a:t>
                </a:r>
                <a:r>
                  <a:rPr i="1"/>
                  <a:t>spreading activation</a:t>
                </a:r>
                <a:r>
                  <a:rPr/>
                  <a:t> and </a:t>
                </a:r>
                <a:r>
                  <a:rPr i="1"/>
                  <a:t>competition</a:t>
                </a:r>
                <a:r>
                  <a:rPr/>
                  <a:t>.</a:t>
                </a:r>
              </a:p>
              <a:p>
                <a:pPr lvl="1"/>
                <a:r>
                  <a:rPr i="1"/>
                  <a:t>citations</a:t>
                </a:r>
              </a:p>
              <a:p>
                <a:pPr lvl="0"/>
                <a:r>
                  <a:rPr/>
                  <a:t>OI, however, seems to result from the act of retrieval itself (Anderson &amp; Neely, 1996).</a:t>
                </a:r>
              </a:p>
              <a:p>
                <a:pPr lvl="0"/>
                <a:r>
                  <a:rPr/>
                  <a:t>For example, Wilson et al. (2020) hypothesize the presence of a </a:t>
                </a:r>
                <a:r>
                  <a:rPr b="1"/>
                  <a:t>retrieval filter</a:t>
                </a:r>
                <a:r>
                  <a:rPr/>
                  <a:t> that limits the number of retrieval attempts.</a:t>
                </a:r>
              </a:p>
              <a:p>
                <a:pPr lvl="1"/>
                <a:r>
                  <a:rPr/>
                  <a:t>Retrieval of items later in the recall sequence inhibited by repeated retrieval of earlier items.</a:t>
                </a:r>
              </a:p>
              <a:p>
                <a:pPr lvl="1"/>
                <a:r>
                  <a:rPr/>
                  <a:t>Repeated retrievals cause memory to reach maximum number of retrieval attempts before the target item or non-criterial information related to it can be accessed.</a:t>
                </a:r>
              </a:p>
              <a:p>
                <a:pPr lvl="1"/>
                <a:r>
                  <a:rPr/>
                  <a:t>Similar to </a:t>
                </a:r>
                <a14:m>
                  <m:oMath xmlns:m="http://schemas.openxmlformats.org/officeDocument/2006/math">
                    <m:sSub>
                      <m:e>
                        <m:r>
                          <m:t>T</m:t>
                        </m:r>
                      </m:e>
                      <m:sub>
                        <m:r>
                          <m:t>M</m:t>
                        </m:r>
                        <m:r>
                          <m:t>a</m:t>
                        </m:r>
                        <m:r>
                          <m:t>x</m:t>
                        </m:r>
                      </m:sub>
                    </m:sSub>
                  </m:oMath>
                </a14:m>
                <a:r>
                  <a:rPr/>
                  <a:t> parameter in Minerva/HyGene frameworks.</a:t>
                </a:r>
              </a:p>
              <a:p>
                <a:pPr lvl="0"/>
                <a:r>
                  <a:rPr/>
                  <a:t>What is unknown is whether OI is a function of interference via spreading activation (i.e., a “Competition” account) or lack of access to criterial information altogheter (i.e., a “Suppression” account).</a:t>
                </a:r>
              </a:p>
            </p:txBody>
          </p:sp>
        </mc:Choice>
      </mc:AlternateContent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Memory Awareness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Metamemory judgments are sensitive to interference states, but to different degrees.</a:t>
            </a:r>
          </a:p>
          <a:p>
            <a:pPr lvl="1"/>
            <a:r>
              <a:rPr/>
              <a:t>e.g., Eakin (2005), Diaz &amp; Benjamin (2008)</a:t>
            </a:r>
          </a:p>
          <a:p>
            <a:pPr lvl="0"/>
            <a:r>
              <a:rPr/>
              <a:t>Eakin &amp; Hertzog (2012) found, for example, that prospective memory judgments for irretrievable items, known as </a:t>
            </a:r>
            <a:r>
              <a:rPr b="1" i="1"/>
              <a:t>feelings-of-knowing</a:t>
            </a:r>
            <a:r>
              <a:rPr b="1"/>
              <a:t> (FOKs)</a:t>
            </a:r>
            <a:r>
              <a:rPr/>
              <a:t>, changed in magnitude, but not in accuracy, during implicit interference.</a:t>
            </a:r>
          </a:p>
          <a:p>
            <a:pPr lvl="0"/>
            <a:r>
              <a:rPr/>
              <a:t>Sensitivity of metamemory judgments to interference states can help elucidate underlying mechanisms.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Current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current study used self-reported metamemory judgments to examine the mechanism underlying output interference during cued recall.</a:t>
            </a:r>
          </a:p>
          <a:p>
            <a:pPr lvl="0" indent="0" marL="0">
              <a:buNone/>
            </a:pPr>
            <a:r>
              <a:rPr/>
              <a:t>I use feelings-of-knowing (FOKs) and Remember/Know/No Memory (R/K/N) judgments to contrast two hypotheses: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 b="1"/>
              <a:t>Competition Hypothesis</a:t>
            </a:r>
          </a:p>
          <a:p>
            <a:pPr lvl="1"/>
            <a:r>
              <a:rPr/>
              <a:t>Increases in “Know” judgements during OI, reflecting familiarity states during semantic competition.</a:t>
            </a:r>
          </a:p>
          <a:p>
            <a:pPr lvl="1"/>
            <a:r>
              <a:rPr/>
              <a:t>Inhibition of target recall, but not of non-criterial information, during OI; similar FOK accuracy across trials.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 b="1"/>
              <a:t>Retrieval-suppression Hypothesis</a:t>
            </a:r>
          </a:p>
          <a:p>
            <a:pPr lvl="1"/>
            <a:r>
              <a:rPr/>
              <a:t>Increases in rates of “No Memory” judgments during OI; no changes in “R” or “K”.</a:t>
            </a:r>
          </a:p>
          <a:p>
            <a:pPr lvl="1"/>
            <a:r>
              <a:rPr/>
              <a:t>Occlusion of non-criterial recollection during OI, resulting in decreases in FOK accuracy across trials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49</Words>
  <Application>Microsoft Office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the Mechanisms of Output Interference During Cued Recall Using Metamemory Judgments</dc:title>
  <dc:creator>Taylor Curley, PhD Air Force Research Laboratory  taylor.curley@afrl.af.mil</dc:creator>
  <cp:keywords/>
  <dc:subject>Exploring the Mechanisms of Output Interference During Cued Recall Using Metamemory Judgments</dc:subject>
  <dc:description>Slides for Psychonomics - Metamemory I (232)</dc:description>
  <dcterms:created xsi:type="dcterms:W3CDTF">2022-11-19T02:22:19Z</dcterms:created>
  <dcterms:modified xsi:type="dcterms:W3CDTF">2022-11-19T02:22:19Z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toc-title">
    <vt:lpwstr>Table of contents</vt:lpwstr>
  </property>
</Properties>
</file>